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3"/>
  </p:notesMasterIdLst>
  <p:sldIdLst>
    <p:sldId id="256" r:id="rId2"/>
    <p:sldId id="320" r:id="rId3"/>
    <p:sldId id="321" r:id="rId4"/>
    <p:sldId id="322" r:id="rId5"/>
    <p:sldId id="280" r:id="rId6"/>
    <p:sldId id="288" r:id="rId7"/>
    <p:sldId id="295" r:id="rId8"/>
    <p:sldId id="309" r:id="rId9"/>
    <p:sldId id="310" r:id="rId10"/>
    <p:sldId id="311" r:id="rId11"/>
    <p:sldId id="312" r:id="rId12"/>
    <p:sldId id="313" r:id="rId13"/>
    <p:sldId id="305" r:id="rId14"/>
    <p:sldId id="265" r:id="rId15"/>
    <p:sldId id="315" r:id="rId16"/>
    <p:sldId id="314" r:id="rId17"/>
    <p:sldId id="317" r:id="rId18"/>
    <p:sldId id="319" r:id="rId19"/>
    <p:sldId id="297" r:id="rId20"/>
    <p:sldId id="298" r:id="rId21"/>
    <p:sldId id="300" r:id="rId22"/>
    <p:sldId id="299" r:id="rId23"/>
    <p:sldId id="301" r:id="rId24"/>
    <p:sldId id="302" r:id="rId25"/>
    <p:sldId id="290" r:id="rId26"/>
    <p:sldId id="303" r:id="rId27"/>
    <p:sldId id="304" r:id="rId28"/>
    <p:sldId id="307" r:id="rId29"/>
    <p:sldId id="289" r:id="rId30"/>
    <p:sldId id="294" r:id="rId31"/>
    <p:sldId id="27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AC00"/>
    <a:srgbClr val="006C12"/>
    <a:srgbClr val="659200"/>
    <a:srgbClr val="BC7900"/>
    <a:srgbClr val="003402"/>
    <a:srgbClr val="FFA709"/>
    <a:srgbClr val="FE8602"/>
    <a:srgbClr val="547A00"/>
    <a:srgbClr val="2597FF"/>
    <a:srgbClr val="00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80" autoAdjust="0"/>
  </p:normalViewPr>
  <p:slideViewPr>
    <p:cSldViewPr>
      <p:cViewPr varScale="1">
        <p:scale>
          <a:sx n="104" d="100"/>
          <a:sy n="104" d="100"/>
        </p:scale>
        <p:origin x="180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F9A67-36E5-46DA-B11A-2A1DB78297E7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702B4-5DC5-47A7-99B2-0CB8E1A6FB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8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9662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http://www.deakin.edu.au/careers-at-deakin/assets/resources/why-deakin/benefits/salary-rates-casual.pdf</a:t>
            </a:r>
          </a:p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2F9C36-5BA7-4324-ADD3-227ED89D2D4D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662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185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4956050"/>
            <a:ext cx="8093365" cy="916230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236" y="5872280"/>
            <a:ext cx="8102210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985720"/>
            <a:ext cx="794066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42844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790" y="527605"/>
            <a:ext cx="671902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443835"/>
            <a:ext cx="6719020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985720"/>
            <a:ext cx="8229600" cy="72281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780719"/>
            <a:ext cx="4123035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391539"/>
            <a:ext cx="4123035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780720"/>
            <a:ext cx="4106566" cy="57163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91540"/>
            <a:ext cx="4106566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j.com/news/index.ssf/2012/10/clark_teenager_is_a_runaway_po.html" TargetMode="External"/><Relationship Id="rId2" Type="http://schemas.openxmlformats.org/officeDocument/2006/relationships/hyperlink" Target="http://mashable.com/category/twitt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mashable.com/2012/10/01/teenage-girl-tweet-kidnappin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.com.au/finance/small-business/accc-cracks-down-on-fake-reviews/news-story/eb8d6c1fc7a2599a4ed4ec26ffe9fb2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net.com/news/cornell-software-fingers-fake-online-review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eacherreport.com/articles/1955397-formula-1-prize-money-what-are-the-rewards-per-race-and-per-seas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youtu.be/4YYGOVcukm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guides.library.jhu.edu/c.php?g=202581&amp;p=133503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instituteforpr.org/wp-content/uploads/BlogCredibility_101210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hyperlink" Target="http://www.nature.com/bioent/2009/090801/full/bioe.2009.8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6835" y="0"/>
            <a:ext cx="5182820" cy="1068935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SIT105 – </a:t>
            </a:r>
            <a:r>
              <a:rPr lang="en-US" sz="3200"/>
              <a:t>Thinking Technology and Design</a:t>
            </a:r>
            <a:br>
              <a:rPr lang="en-US" sz="3200" dirty="0"/>
            </a:br>
            <a:r>
              <a:rPr lang="en-US" sz="3200" u="sng" dirty="0">
                <a:solidFill>
                  <a:srgbClr val="FFFF00"/>
                </a:solidFill>
              </a:rPr>
              <a:t>Class 03</a:t>
            </a:r>
            <a:endParaRPr lang="en-US" sz="3200" u="sng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6260" y="5371245"/>
            <a:ext cx="30108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3200" b="1" dirty="0">
                <a:solidFill>
                  <a:srgbClr val="FFFF00"/>
                </a:solidFill>
              </a:rPr>
              <a:t>Credibility &amp;</a:t>
            </a:r>
          </a:p>
          <a:p>
            <a:pPr>
              <a:buNone/>
            </a:pPr>
            <a:r>
              <a:rPr lang="en-AU" sz="3200" b="1" i="1" dirty="0">
                <a:solidFill>
                  <a:srgbClr val="FFFF00"/>
                </a:solidFill>
              </a:rPr>
              <a:t>Social Media</a:t>
            </a:r>
            <a:endParaRPr lang="en-US" sz="3200" i="1" dirty="0">
              <a:solidFill>
                <a:srgbClr val="FFFF00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01B44E-D66C-49C7-A95B-5A03FA832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3885" y="5414165"/>
            <a:ext cx="4733855" cy="610820"/>
          </a:xfrm>
        </p:spPr>
        <p:txBody>
          <a:bodyPr>
            <a:no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Dr</a:t>
            </a:r>
            <a:r>
              <a:rPr lang="en-GB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. Frank Jiang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Frank.Jiang@deakin.edu.au</a:t>
            </a:r>
          </a:p>
          <a:p>
            <a:r>
              <a:rPr lang="en-GB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en-US" altLang="zh-C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759431"/>
            <a:ext cx="4581150" cy="763525"/>
          </a:xfrm>
        </p:spPr>
        <p:txBody>
          <a:bodyPr/>
          <a:lstStyle/>
          <a:p>
            <a:r>
              <a:rPr lang="en-AU" dirty="0"/>
              <a:t>Credibility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5" y="3734409"/>
            <a:ext cx="8398776" cy="2689819"/>
          </a:xfrm>
        </p:spPr>
        <p:txBody>
          <a:bodyPr>
            <a:normAutofit fontScale="62500" lnSpcReduction="20000"/>
          </a:bodyPr>
          <a:lstStyle/>
          <a:p>
            <a:r>
              <a:rPr lang="en-AU" dirty="0"/>
              <a:t>As humans we don’t normally </a:t>
            </a:r>
            <a:r>
              <a:rPr lang="en-AU" b="1" dirty="0"/>
              <a:t>justify </a:t>
            </a:r>
            <a:r>
              <a:rPr lang="en-AU" dirty="0"/>
              <a:t>our beliefs very often</a:t>
            </a:r>
          </a:p>
          <a:p>
            <a:pPr lvl="1"/>
            <a:r>
              <a:rPr lang="en-AU" dirty="0"/>
              <a:t>So after today’s line of thinking you will notice which beliefs you have </a:t>
            </a:r>
            <a:r>
              <a:rPr lang="en-AU" b="1" dirty="0"/>
              <a:t>accepted</a:t>
            </a:r>
            <a:r>
              <a:rPr lang="en-AU" dirty="0"/>
              <a:t> </a:t>
            </a:r>
            <a:r>
              <a:rPr lang="en-AU" b="1" dirty="0"/>
              <a:t>blindly</a:t>
            </a:r>
            <a:r>
              <a:rPr lang="en-AU" dirty="0"/>
              <a:t> and which ones you have </a:t>
            </a:r>
            <a:r>
              <a:rPr lang="en-AU" b="1" dirty="0"/>
              <a:t>followed scientifically </a:t>
            </a:r>
            <a:r>
              <a:rPr lang="en-AU" dirty="0"/>
              <a:t>with justification</a:t>
            </a:r>
            <a:endParaRPr lang="en-AU" b="1" dirty="0"/>
          </a:p>
          <a:p>
            <a:r>
              <a:rPr lang="en-AU" dirty="0"/>
              <a:t>Some claims are </a:t>
            </a:r>
            <a:r>
              <a:rPr lang="en-AU" b="1" dirty="0"/>
              <a:t>not verifiable</a:t>
            </a:r>
            <a:r>
              <a:rPr lang="en-AU" dirty="0"/>
              <a:t>, some of these will be related to metaphysical or afterlife… and that is fine!</a:t>
            </a:r>
          </a:p>
          <a:p>
            <a:pPr lvl="1"/>
            <a:r>
              <a:rPr lang="en-AU" b="1" dirty="0"/>
              <a:t>Not all claims have to be verified, </a:t>
            </a:r>
            <a:r>
              <a:rPr lang="en-AU" dirty="0"/>
              <a:t>you can have faith in religious beliefs…That is fine!</a:t>
            </a:r>
          </a:p>
          <a:p>
            <a:pPr marL="0" indent="0">
              <a:buNone/>
            </a:pPr>
            <a:r>
              <a:rPr lang="en-AU" i="1" dirty="0">
                <a:solidFill>
                  <a:srgbClr val="77AC00"/>
                </a:solidFill>
              </a:rPr>
              <a:t>However when you start making wild kinds of claims that can be verified (</a:t>
            </a:r>
            <a:r>
              <a:rPr lang="en-AU" b="1" i="1" dirty="0">
                <a:solidFill>
                  <a:srgbClr val="77AC00"/>
                </a:solidFill>
              </a:rPr>
              <a:t>you enter the field of reason and logic</a:t>
            </a:r>
            <a:r>
              <a:rPr lang="en-AU" i="1" dirty="0">
                <a:solidFill>
                  <a:srgbClr val="77AC00"/>
                </a:solidFill>
              </a:rPr>
              <a:t>) problems can occur!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460" y="0"/>
            <a:ext cx="1943829" cy="1443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907" y="5775490"/>
            <a:ext cx="1679756" cy="1082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EEB282-38EF-40BB-96B9-020BEC41CE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3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75" y="822365"/>
            <a:ext cx="3880010" cy="763525"/>
          </a:xfrm>
        </p:spPr>
        <p:txBody>
          <a:bodyPr>
            <a:normAutofit fontScale="90000"/>
          </a:bodyPr>
          <a:lstStyle/>
          <a:p>
            <a:r>
              <a:rPr lang="en-AU" dirty="0"/>
              <a:t>Credibility: </a:t>
            </a:r>
            <a:br>
              <a:rPr lang="en-AU" dirty="0"/>
            </a:br>
            <a:r>
              <a:rPr lang="en-AU" dirty="0"/>
              <a:t>Religious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2970885"/>
            <a:ext cx="7940660" cy="3359510"/>
          </a:xfrm>
          <a:prstGeom prst="wedgeRoundRectCallout">
            <a:avLst>
              <a:gd name="adj1" fmla="val 578"/>
              <a:gd name="adj2" fmla="val 6355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</a:rPr>
              <a:t>Is there any condition under which you can verify if god exists? </a:t>
            </a:r>
          </a:p>
          <a:p>
            <a:pPr lvl="1"/>
            <a:r>
              <a:rPr lang="en-AU" dirty="0">
                <a:solidFill>
                  <a:schemeClr val="bg1"/>
                </a:solidFill>
              </a:rPr>
              <a:t>Or is it impossible at the current moment?</a:t>
            </a:r>
          </a:p>
          <a:p>
            <a:pPr lvl="1"/>
            <a:endParaRPr lang="en-AU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</a:rPr>
              <a:t>Could anything happen right now to change your belief in god? Whether believing or not believing?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410" y="680310"/>
            <a:ext cx="2299987" cy="1708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386580" y="1927027"/>
            <a:ext cx="388001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b="1" dirty="0">
                <a:solidFill>
                  <a:srgbClr val="659200"/>
                </a:solidFill>
              </a:rPr>
              <a:t>Your Task!</a:t>
            </a:r>
          </a:p>
          <a:p>
            <a:r>
              <a:rPr lang="en-AU" dirty="0">
                <a:solidFill>
                  <a:srgbClr val="659200"/>
                </a:solidFill>
              </a:rPr>
              <a:t>Spend 5-minutes with the person next to you on these questions below.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9A3AC9-35FF-4710-B4B9-130CF51AA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7803" y="2427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Callout 4"/>
          <p:cNvSpPr/>
          <p:nvPr/>
        </p:nvSpPr>
        <p:spPr>
          <a:xfrm>
            <a:off x="907080" y="2207360"/>
            <a:ext cx="4733855" cy="3664919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Has There Been Examples in the Public Sphere, Where Credibility Has Been Questioned?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1CF410-7E7B-4250-99D2-460676FAD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9870" y="29708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4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591484"/>
            <a:ext cx="8246071" cy="610820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Police: Teenage Girl's Viral Tweet Was Kidnapping </a:t>
            </a:r>
            <a:r>
              <a:rPr lang="en-AU" sz="2800" u="sng" dirty="0">
                <a:solidFill>
                  <a:schemeClr val="bg1"/>
                </a:solidFill>
              </a:rPr>
              <a:t>Hoax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858" y="1443835"/>
            <a:ext cx="8843166" cy="4601472"/>
          </a:xfrm>
        </p:spPr>
        <p:txBody>
          <a:bodyPr>
            <a:normAutofit fontScale="77500" lnSpcReduction="20000"/>
          </a:bodyPr>
          <a:lstStyle/>
          <a:p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A 16-year-old girl who mysteriously disappeared after tweeting that someone was in her house is now being accused of faking her own kidnapping.</a:t>
            </a:r>
          </a:p>
          <a:p>
            <a:r>
              <a:rPr lang="en-AU" dirty="0">
                <a:solidFill>
                  <a:srgbClr val="77AC00"/>
                </a:solidFill>
              </a:rPr>
              <a:t>Kara Alongi urgently asked her </a:t>
            </a:r>
            <a:r>
              <a:rPr lang="en-AU" dirty="0">
                <a:solidFill>
                  <a:srgbClr val="77AC00"/>
                </a:solidFill>
                <a:hlinkClick r:id="rId2"/>
              </a:rPr>
              <a:t>Twitter</a:t>
            </a:r>
            <a:r>
              <a:rPr lang="en-AU" dirty="0">
                <a:solidFill>
                  <a:srgbClr val="77AC00"/>
                </a:solidFill>
              </a:rPr>
              <a:t> followers on Sunday night to call 911, saying "there is someone in my house [sic]." </a:t>
            </a:r>
          </a:p>
          <a:p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It didn't take long for the Internet to rally around her message. Not only did </a:t>
            </a:r>
            <a:r>
              <a:rPr lang="en-AU" b="1" dirty="0">
                <a:solidFill>
                  <a:schemeClr val="accent3">
                    <a:lumMod val="50000"/>
                  </a:schemeClr>
                </a:solidFill>
              </a:rPr>
              <a:t>#HelpFindKara 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trend worldwide on Twitter, nearly </a:t>
            </a:r>
            <a:r>
              <a:rPr lang="en-AU" b="1" dirty="0">
                <a:solidFill>
                  <a:schemeClr val="accent3">
                    <a:lumMod val="50000"/>
                  </a:schemeClr>
                </a:solidFill>
              </a:rPr>
              <a:t>34,000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 people retweeted her call for help to raise awareness about the incident. </a:t>
            </a:r>
          </a:p>
          <a:p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She also gained about </a:t>
            </a:r>
            <a:r>
              <a:rPr lang="en-AU" b="1" dirty="0">
                <a:solidFill>
                  <a:schemeClr val="accent3">
                    <a:lumMod val="50000"/>
                  </a:schemeClr>
                </a:solidFill>
              </a:rPr>
              <a:t>95,000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 followers by Monday morning and the local police department received more than </a:t>
            </a:r>
            <a:r>
              <a:rPr lang="en-AU" b="1" dirty="0">
                <a:solidFill>
                  <a:schemeClr val="accent3">
                    <a:lumMod val="50000"/>
                  </a:schemeClr>
                </a:solidFill>
              </a:rPr>
              <a:t>6,000 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calls after her tweet went viral.</a:t>
            </a:r>
          </a:p>
          <a:p>
            <a:r>
              <a:rPr lang="en-AU" dirty="0">
                <a:solidFill>
                  <a:srgbClr val="77AC00"/>
                </a:solidFill>
              </a:rPr>
              <a:t>But now, police are saying that that the tweet was actually a hoax!</a:t>
            </a:r>
          </a:p>
          <a:p>
            <a:r>
              <a:rPr lang="en-AU" dirty="0">
                <a:solidFill>
                  <a:srgbClr val="77AC00"/>
                </a:solidFill>
              </a:rPr>
              <a:t>When Alongi's family returned home about an hour later, they called authorities who found no traces of forced entry or stolen property, according to the </a:t>
            </a:r>
            <a:r>
              <a:rPr lang="en-AU" i="1" dirty="0">
                <a:solidFill>
                  <a:srgbClr val="77AC00"/>
                </a:solidFill>
                <a:hlinkClick r:id="rId3"/>
              </a:rPr>
              <a:t>New Jersey Star-Ledger</a:t>
            </a:r>
            <a:r>
              <a:rPr lang="en-AU" dirty="0">
                <a:solidFill>
                  <a:srgbClr val="77AC00"/>
                </a:solidFill>
              </a:rPr>
              <a:t>.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11959" y="6560131"/>
            <a:ext cx="74825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100" dirty="0">
                <a:hlinkClick r:id="rId4"/>
              </a:rPr>
              <a:t>Source: http://mashable.com/2012/10/01/teenage-girl-tweet-kidnapping/</a:t>
            </a:r>
            <a:endParaRPr lang="en-AU" sz="1100" dirty="0"/>
          </a:p>
          <a:p>
            <a:endParaRPr lang="en-AU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280" y="5637149"/>
            <a:ext cx="1976015" cy="1138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359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1441" y="1978302"/>
            <a:ext cx="7680069" cy="129799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1291130"/>
            <a:ext cx="8093365" cy="13743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Following the News Article</a:t>
            </a:r>
            <a:br>
              <a:rPr lang="en-US" b="1" dirty="0"/>
            </a:br>
            <a:r>
              <a:rPr lang="en-US" b="1" dirty="0"/>
              <a:t>…Debate!</a:t>
            </a:r>
            <a:br>
              <a:rPr lang="en-US" b="1" dirty="0"/>
            </a:br>
            <a:br>
              <a:rPr lang="en-US" b="1" dirty="0"/>
            </a:br>
            <a:endParaRPr lang="en-US" b="1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1441" y="2054655"/>
            <a:ext cx="8093365" cy="3359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dirty="0">
                <a:solidFill>
                  <a:srgbClr val="659200"/>
                </a:solidFill>
              </a:rPr>
              <a:t>Your Task!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659200"/>
                </a:solidFill>
              </a:rPr>
              <a:t>Spend 5-minutes with the person next to you and 2 people behind you to discuss these questions.</a:t>
            </a:r>
          </a:p>
          <a:p>
            <a:pPr marL="0" indent="0">
              <a:buNone/>
            </a:pPr>
            <a:r>
              <a:rPr lang="en-AU" sz="2400" b="1" dirty="0"/>
              <a:t>1. Who caused the most issues here?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i="1" dirty="0"/>
              <a:t>The girl for tweeting about this fake intruder?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i="1" dirty="0"/>
              <a:t>The users of Twitter for believing a claim from a random Twitter account… and then calling the police?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i="1" dirty="0"/>
              <a:t>Both?</a:t>
            </a:r>
          </a:p>
          <a:p>
            <a:pPr marL="0" indent="0">
              <a:buNone/>
            </a:pPr>
            <a:r>
              <a:rPr lang="en-AU" sz="2400" b="1" i="1" dirty="0"/>
              <a:t>2. </a:t>
            </a:r>
            <a:r>
              <a:rPr lang="en-AU" sz="2400" b="1" i="1" dirty="0">
                <a:solidFill>
                  <a:srgbClr val="FF0000"/>
                </a:solidFill>
              </a:rPr>
              <a:t>How</a:t>
            </a:r>
            <a:r>
              <a:rPr lang="en-AU" sz="2400" b="1" i="1" dirty="0"/>
              <a:t> should it have been handled? </a:t>
            </a:r>
          </a:p>
          <a:p>
            <a:pPr marL="457200" indent="-457200">
              <a:buFont typeface="+mj-lt"/>
              <a:buAutoNum type="arabicPeriod"/>
            </a:pP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endParaRPr lang="en-US" sz="2400" i="1" dirty="0"/>
          </a:p>
          <a:p>
            <a:endParaRPr lang="en-US" sz="2400" i="1" dirty="0"/>
          </a:p>
        </p:txBody>
      </p:sp>
      <p:pic>
        <p:nvPicPr>
          <p:cNvPr id="7" name="Picture 2" descr="http://blog.oureducation.in/wp-content/uploads/2013/08/Latest-GD-Topics-for-Jo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86" y="308227"/>
            <a:ext cx="1852551" cy="1364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://www.alter-net.info/twitter_newbird_boxed_whiteonblue.png/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75" y="4357250"/>
            <a:ext cx="1362325" cy="13623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32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1596539"/>
            <a:ext cx="1985165" cy="198516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fontAlgn="base"/>
            <a:r>
              <a:rPr lang="en-AU" sz="2400" b="1" dirty="0"/>
              <a:t>ACCC cracks down on fake reviews, sues Electrodry</a:t>
            </a:r>
            <a:endParaRPr lang="en-A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0" y="88815"/>
            <a:ext cx="6871725" cy="63942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3100"/>
            <a:ext cx="8695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b="1" dirty="0"/>
              <a:t>Source</a:t>
            </a:r>
            <a:r>
              <a:rPr lang="en-AU" sz="1200" dirty="0"/>
              <a:t>: http://www.smh.com.au/digital-life/digital-life-news/accc-cracks-down-on-fake-reviews-sues-electrodry-20140702-zstij.html</a:t>
            </a:r>
          </a:p>
        </p:txBody>
      </p:sp>
    </p:spTree>
    <p:extLst>
      <p:ext uri="{BB962C8B-B14F-4D97-AF65-F5344CB8AC3E}">
        <p14:creationId xmlns:p14="http://schemas.microsoft.com/office/powerpoint/2010/main" val="147195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72" y="985720"/>
            <a:ext cx="7940660" cy="763525"/>
          </a:xfrm>
        </p:spPr>
        <p:txBody>
          <a:bodyPr/>
          <a:lstStyle/>
          <a:p>
            <a:r>
              <a:rPr lang="en-AU" dirty="0"/>
              <a:t>ACCC cracks down on fake reviews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4" y="1749245"/>
            <a:ext cx="8460721" cy="42757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555" y="6277600"/>
            <a:ext cx="82414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b="1" dirty="0"/>
              <a:t>Source</a:t>
            </a:r>
            <a:r>
              <a:rPr lang="en-AU" sz="1400" dirty="0"/>
              <a:t>: </a:t>
            </a:r>
            <a:r>
              <a:rPr lang="en-AU" sz="1400" dirty="0">
                <a:hlinkClick r:id="rId3"/>
              </a:rPr>
              <a:t>http://www.news.com.au/finance/small-business/accc-cracks-down-on-fake-reviews/news-story/eb8d6c1fc7a2599a4ed4ec26ffe9fb2a</a:t>
            </a:r>
            <a:endParaRPr lang="en-AU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060" y="33920"/>
            <a:ext cx="2130940" cy="12960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ounded Rectangular Callout 2"/>
          <p:cNvSpPr/>
          <p:nvPr/>
        </p:nvSpPr>
        <p:spPr>
          <a:xfrm>
            <a:off x="754375" y="144323"/>
            <a:ext cx="4572000" cy="715089"/>
          </a:xfrm>
          <a:prstGeom prst="wedgeRoundRectCallout">
            <a:avLst>
              <a:gd name="adj1" fmla="val 56767"/>
              <a:gd name="adj2" fmla="val 8296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AU" b="1" i="1" dirty="0"/>
              <a:t>Could we use a </a:t>
            </a:r>
            <a:r>
              <a:rPr lang="en-AU" b="1" i="1" dirty="0">
                <a:solidFill>
                  <a:srgbClr val="FF0000"/>
                </a:solidFill>
              </a:rPr>
              <a:t>technical approach </a:t>
            </a:r>
            <a:r>
              <a:rPr lang="en-AU" b="1" i="1" dirty="0"/>
              <a:t>to assess the credibility in occurrences like this?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1647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2" y="-24824"/>
            <a:ext cx="7160527" cy="1831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40" y="1901950"/>
            <a:ext cx="6028035" cy="48073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584" y="5108755"/>
            <a:ext cx="24341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Source: </a:t>
            </a:r>
            <a:r>
              <a:rPr lang="en-AU" dirty="0">
                <a:hlinkClick r:id="rId4"/>
              </a:rPr>
              <a:t>https://www.cnet.com/news/cornell-software-fingers-fake-online-reviews/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4394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58115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448966" y="1443835"/>
            <a:ext cx="8093365" cy="4581149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800" dirty="0"/>
              <a:t>We Know That The Internet Is Littered with Fake Information… </a:t>
            </a:r>
          </a:p>
          <a:p>
            <a:pPr algn="ctr"/>
            <a:r>
              <a:rPr lang="en-AU" sz="3800" dirty="0"/>
              <a:t>How Can We Determine Credibility?</a:t>
            </a:r>
          </a:p>
        </p:txBody>
      </p:sp>
    </p:spTree>
    <p:extLst>
      <p:ext uri="{BB962C8B-B14F-4D97-AF65-F5344CB8AC3E}">
        <p14:creationId xmlns:p14="http://schemas.microsoft.com/office/powerpoint/2010/main" val="2775051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212490" y="1689405"/>
            <a:ext cx="5955495" cy="158688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7591" y="800100"/>
            <a:ext cx="4599819" cy="1143000"/>
          </a:xfrm>
        </p:spPr>
        <p:txBody>
          <a:bodyPr/>
          <a:lstStyle/>
          <a:p>
            <a:r>
              <a:rPr lang="en-US" sz="4000" dirty="0">
                <a:latin typeface="Arial Narrow" pitchFamily="34" charset="0"/>
              </a:rPr>
              <a:t>Suspicious Credibility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497257" y="1837003"/>
            <a:ext cx="7696200" cy="4953000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dirty="0"/>
              <a:t>The credibility of: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u="sng" dirty="0">
                <a:solidFill>
                  <a:srgbClr val="659200"/>
                </a:solidFill>
              </a:rPr>
              <a:t>claim</a:t>
            </a:r>
            <a:r>
              <a:rPr lang="en-US" dirty="0">
                <a:solidFill>
                  <a:srgbClr val="659200"/>
                </a:solidFill>
              </a:rPr>
              <a:t> </a:t>
            </a:r>
            <a:r>
              <a:rPr lang="en-US" dirty="0"/>
              <a:t>can be suspicious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u="sng" dirty="0">
                <a:solidFill>
                  <a:srgbClr val="659200"/>
                </a:solidFill>
              </a:rPr>
              <a:t>claim’s source</a:t>
            </a:r>
            <a:r>
              <a:rPr lang="en-US" dirty="0">
                <a:solidFill>
                  <a:srgbClr val="659200"/>
                </a:solidFill>
              </a:rPr>
              <a:t> </a:t>
            </a:r>
            <a:r>
              <a:rPr lang="en-US" dirty="0"/>
              <a:t>can be suspicious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i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#1</a:t>
            </a:r>
            <a:r>
              <a:rPr lang="en-US" i="1" dirty="0"/>
              <a:t> F1 RedBull Racing team won $101.5 million dollars in the 2013 season.</a:t>
            </a:r>
          </a:p>
          <a:p>
            <a:pPr marL="0" indent="0">
              <a:buNone/>
            </a:pPr>
            <a:r>
              <a:rPr lang="en-US" sz="2000" b="1" dirty="0"/>
              <a:t>Source: Joe Saward F1 Journalist: </a:t>
            </a:r>
            <a:r>
              <a:rPr lang="en-US" sz="2000" dirty="0">
                <a:solidFill>
                  <a:srgbClr val="002060"/>
                </a:solidFill>
                <a:hlinkClick r:id="rId3"/>
              </a:rPr>
              <a:t>http://bleacherreport.com/articles/1955397-formula-1-prize-money-what-are-the-rewards-per-race-and-per-season</a:t>
            </a:r>
            <a:br>
              <a:rPr lang="en-US" sz="20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#2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Bart Simpson: </a:t>
            </a:r>
            <a:r>
              <a:rPr lang="en-US" dirty="0"/>
              <a:t>“I won that money in a science competition”.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Lisa Simpson: </a:t>
            </a:r>
            <a:r>
              <a:rPr lang="en-US" dirty="0"/>
              <a:t>“I won that money in a science competition”.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6553200" y="800100"/>
            <a:ext cx="1524000" cy="685800"/>
          </a:xfrm>
          <a:prstGeom prst="wedgeRoundRectCallout">
            <a:avLst>
              <a:gd name="adj1" fmla="val -38684"/>
              <a:gd name="adj2" fmla="val 24467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Where did it come from?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-9150" y="5500295"/>
            <a:ext cx="1282959" cy="990600"/>
          </a:xfrm>
          <a:prstGeom prst="wedgeRoundRectCallout">
            <a:avLst>
              <a:gd name="adj1" fmla="val 70110"/>
              <a:gd name="adj2" fmla="val -699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Who is more credible?</a:t>
            </a:r>
          </a:p>
        </p:txBody>
      </p:sp>
    </p:spTree>
    <p:extLst>
      <p:ext uri="{BB962C8B-B14F-4D97-AF65-F5344CB8AC3E}">
        <p14:creationId xmlns:p14="http://schemas.microsoft.com/office/powerpoint/2010/main" val="14617210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195" y="2360065"/>
            <a:ext cx="6108200" cy="3252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65E7F7-90DA-4719-99AB-75E69A56A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3065" y="1138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3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96260" y="222195"/>
            <a:ext cx="4275740" cy="76352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000" dirty="0">
                <a:latin typeface="Arial Narrow" pitchFamily="34" charset="0"/>
              </a:rPr>
              <a:t>Degrees of Credibility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43555" y="2512770"/>
            <a:ext cx="7476445" cy="408802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There are degrees of credibility for both: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Claims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Sources of claims</a:t>
            </a:r>
          </a:p>
          <a:p>
            <a:endParaRPr lang="en-US" sz="1600" dirty="0"/>
          </a:p>
          <a:p>
            <a:pPr>
              <a:buNone/>
            </a:pPr>
            <a:r>
              <a:rPr lang="en-US" dirty="0"/>
              <a:t>Examples: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Surgical robots are safer than human surgeons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Autonomous cars are safer than human operated cars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Scientist says the Earth is getting hotter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Politician says the Earth is getting hotter</a:t>
            </a:r>
          </a:p>
        </p:txBody>
      </p:sp>
      <p:pic>
        <p:nvPicPr>
          <p:cNvPr id="2050" name="Picture 2" descr="http://images.clipartpanda.com/earth-science-clipart-wpid-Clipart252B77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935" y="119738"/>
            <a:ext cx="2060057" cy="17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3555" y="1138425"/>
            <a:ext cx="61082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latin typeface="verdana" panose="020B0604030504040204" pitchFamily="34" charset="0"/>
              </a:rPr>
              <a:t>Credibility has levels of degrees, it is not clear cut yes or no. </a:t>
            </a:r>
          </a:p>
          <a:p>
            <a:r>
              <a:rPr lang="en-AU" dirty="0">
                <a:solidFill>
                  <a:srgbClr val="000000"/>
                </a:solidFill>
                <a:latin typeface="verdana" panose="020B0604030504040204" pitchFamily="34" charset="0"/>
              </a:rPr>
              <a:t>It can giving you reasons to be: </a:t>
            </a:r>
            <a:r>
              <a:rPr lang="en-AU" b="1" dirty="0">
                <a:solidFill>
                  <a:srgbClr val="000000"/>
                </a:solidFill>
                <a:latin typeface="verdana" panose="020B0604030504040204" pitchFamily="34" charset="0"/>
              </a:rPr>
              <a:t>suspicious</a:t>
            </a:r>
            <a:r>
              <a:rPr lang="en-AU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AU" b="1" dirty="0">
                <a:solidFill>
                  <a:srgbClr val="000000"/>
                </a:solidFill>
                <a:latin typeface="verdana" panose="020B0604030504040204" pitchFamily="34" charset="0"/>
              </a:rPr>
              <a:t>quick to believe</a:t>
            </a:r>
            <a:r>
              <a:rPr lang="en-AU" dirty="0">
                <a:solidFill>
                  <a:srgbClr val="000000"/>
                </a:solidFill>
                <a:latin typeface="verdana" panose="020B0604030504040204" pitchFamily="34" charset="0"/>
              </a:rPr>
              <a:t>, or any level </a:t>
            </a:r>
            <a:r>
              <a:rPr lang="en-AU" b="1" dirty="0">
                <a:solidFill>
                  <a:srgbClr val="000000"/>
                </a:solidFill>
                <a:latin typeface="verdana" panose="020B0604030504040204" pitchFamily="34" charset="0"/>
              </a:rPr>
              <a:t>in between</a:t>
            </a:r>
            <a:r>
              <a:rPr lang="en-AU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en-AU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473395" y="4803345"/>
            <a:ext cx="1527050" cy="13743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Claims (red) and claims with sources (blue)</a:t>
            </a:r>
          </a:p>
        </p:txBody>
      </p:sp>
    </p:spTree>
    <p:extLst>
      <p:ext uri="{BB962C8B-B14F-4D97-AF65-F5344CB8AC3E}">
        <p14:creationId xmlns:p14="http://schemas.microsoft.com/office/powerpoint/2010/main" val="392799851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1670" y="699752"/>
            <a:ext cx="3970330" cy="1143000"/>
          </a:xfrm>
        </p:spPr>
        <p:txBody>
          <a:bodyPr/>
          <a:lstStyle/>
          <a:p>
            <a:r>
              <a:rPr lang="en-US" sz="4000" dirty="0">
                <a:latin typeface="Arial Narrow" pitchFamily="34" charset="0"/>
              </a:rPr>
              <a:t>Interested Party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749245"/>
            <a:ext cx="7315200" cy="3919718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u="sng" dirty="0"/>
              <a:t>interested party</a:t>
            </a:r>
            <a:r>
              <a:rPr lang="en-US" dirty="0"/>
              <a:t> stands to </a:t>
            </a:r>
            <a:r>
              <a:rPr lang="en-US" b="1" u="sng" dirty="0"/>
              <a:t>gain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our belief in a claim.</a:t>
            </a:r>
          </a:p>
          <a:p>
            <a:pPr lvl="1"/>
            <a:r>
              <a:rPr lang="en-US" dirty="0"/>
              <a:t>E.g. things like money or fame</a:t>
            </a:r>
          </a:p>
          <a:p>
            <a:endParaRPr lang="en-US" sz="1600" dirty="0"/>
          </a:p>
          <a:p>
            <a:r>
              <a:rPr lang="en-US" dirty="0"/>
              <a:t>A </a:t>
            </a:r>
            <a:r>
              <a:rPr lang="en-US" b="1" u="sng" dirty="0"/>
              <a:t>disinterested</a:t>
            </a:r>
            <a:r>
              <a:rPr lang="en-US" u="sng" dirty="0"/>
              <a:t> </a:t>
            </a:r>
            <a:r>
              <a:rPr lang="en-US" b="1" u="sng" dirty="0"/>
              <a:t>party</a:t>
            </a:r>
            <a:r>
              <a:rPr lang="en-US" dirty="0"/>
              <a:t> has </a:t>
            </a:r>
            <a:r>
              <a:rPr lang="en-US" b="1" u="sng" dirty="0"/>
              <a:t>no</a:t>
            </a:r>
            <a:r>
              <a:rPr lang="en-US" u="sng" dirty="0"/>
              <a:t> </a:t>
            </a:r>
            <a:r>
              <a:rPr lang="en-US" b="1" u="sng" dirty="0"/>
              <a:t>interest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our belief in a claim.</a:t>
            </a:r>
          </a:p>
          <a:p>
            <a:pPr lvl="1"/>
            <a:r>
              <a:rPr lang="en-US" dirty="0"/>
              <a:t>Much more believable if they don’t stand to gain anything! But still not 100%.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1F96-CDC1-4DE3-8C17-DA749750953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098" name="Picture 2" descr="http://images.sodahead.com/blogs/000228523/blogs_Unbalanced_scales_too_far_right_5940_446783_poll_x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75" y="5335568"/>
            <a:ext cx="1870318" cy="141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0" y="5258547"/>
            <a:ext cx="2057400" cy="1371600"/>
          </a:xfrm>
          <a:prstGeom prst="wedgeRoundRectCallout">
            <a:avLst>
              <a:gd name="adj1" fmla="val -3516"/>
              <a:gd name="adj2" fmla="val -28374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A salesman may be an interested party.</a:t>
            </a:r>
          </a:p>
        </p:txBody>
      </p:sp>
    </p:spTree>
    <p:extLst>
      <p:ext uri="{BB962C8B-B14F-4D97-AF65-F5344CB8AC3E}">
        <p14:creationId xmlns:p14="http://schemas.microsoft.com/office/powerpoint/2010/main" val="9462026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 Narrow" pitchFamily="34" charset="0"/>
              </a:rPr>
              <a:t>Interested Party (person or group)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43555" y="2054655"/>
            <a:ext cx="8551480" cy="4428445"/>
          </a:xfrm>
        </p:spPr>
        <p:txBody>
          <a:bodyPr>
            <a:normAutofit/>
          </a:bodyPr>
          <a:lstStyle/>
          <a:p>
            <a:r>
              <a:rPr lang="en-US" dirty="0"/>
              <a:t>Interested parties are </a:t>
            </a:r>
            <a:r>
              <a:rPr lang="en-US" b="1" u="sng" dirty="0"/>
              <a:t>less credible </a:t>
            </a:r>
            <a:br>
              <a:rPr lang="en-US" dirty="0"/>
            </a:br>
            <a:r>
              <a:rPr lang="en-US" dirty="0"/>
              <a:t>than other sources of claims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dirty="0"/>
              <a:t>Example: you want to buy a car.</a:t>
            </a:r>
          </a:p>
          <a:p>
            <a:pPr>
              <a:buFont typeface="Wingdings" pitchFamily="2" charset="2"/>
              <a:buNone/>
            </a:pPr>
            <a:r>
              <a:rPr lang="en-US" sz="2800" dirty="0"/>
              <a:t>“That 10 year old car runs perfect” said salesman.</a:t>
            </a:r>
          </a:p>
          <a:p>
            <a:pPr>
              <a:buNone/>
            </a:pPr>
            <a:r>
              <a:rPr lang="en-US" sz="2800" dirty="0"/>
              <a:t>“That 10 year old car runs perfect” said mechanic.</a:t>
            </a:r>
          </a:p>
          <a:p>
            <a:pPr>
              <a:buFont typeface="Wingdings" pitchFamily="2" charset="2"/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z="2800" b="1" dirty="0">
                <a:solidFill>
                  <a:srgbClr val="FF0000"/>
                </a:solidFill>
              </a:rPr>
              <a:t>Which person/source do you trust more and why?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1365195" y="5108755"/>
            <a:ext cx="2137870" cy="610820"/>
          </a:xfrm>
          <a:prstGeom prst="wedgeRoundRectCallout">
            <a:avLst>
              <a:gd name="adj1" fmla="val 22380"/>
              <a:gd name="adj2" fmla="val 85650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Your Task!</a:t>
            </a:r>
          </a:p>
        </p:txBody>
      </p:sp>
      <p:pic>
        <p:nvPicPr>
          <p:cNvPr id="1026" name="Picture 2" descr="Image result for tesla ca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50" y="1749245"/>
            <a:ext cx="2901395" cy="19295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78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 Narrow" pitchFamily="34" charset="0"/>
              </a:rPr>
              <a:t>Credibility / Suspicion Table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298755" y="1835719"/>
            <a:ext cx="7239000" cy="4525963"/>
          </a:xfrm>
        </p:spPr>
        <p:txBody>
          <a:bodyPr/>
          <a:lstStyle/>
          <a:p>
            <a:pPr>
              <a:buFont typeface="Wingdings" pitchFamily="2" charset="2"/>
              <a:buNone/>
              <a:tabLst>
                <a:tab pos="2514600" algn="l"/>
                <a:tab pos="5019675" algn="l"/>
              </a:tabLst>
            </a:pPr>
            <a:r>
              <a:rPr lang="en-US" sz="2800" b="1" dirty="0"/>
              <a:t>Claim 	Source 	Suspicion</a:t>
            </a:r>
          </a:p>
          <a:p>
            <a:pPr>
              <a:buFont typeface="Wingdings" pitchFamily="2" charset="2"/>
              <a:buNone/>
              <a:tabLst>
                <a:tab pos="2514600" algn="l"/>
                <a:tab pos="5019675" algn="l"/>
              </a:tabLst>
            </a:pPr>
            <a:r>
              <a:rPr lang="en-US" sz="2800" dirty="0"/>
              <a:t>High Credibility 	High Credibility 	Low</a:t>
            </a:r>
          </a:p>
          <a:p>
            <a:pPr>
              <a:buFont typeface="Wingdings" pitchFamily="2" charset="2"/>
              <a:buNone/>
              <a:tabLst>
                <a:tab pos="2514600" algn="l"/>
                <a:tab pos="5019675" algn="l"/>
              </a:tabLst>
            </a:pPr>
            <a:r>
              <a:rPr lang="en-US" sz="2800" dirty="0"/>
              <a:t>Lacks Credibility	High Credibility 	Medium</a:t>
            </a:r>
          </a:p>
          <a:p>
            <a:pPr>
              <a:buFont typeface="Wingdings" pitchFamily="2" charset="2"/>
              <a:buNone/>
              <a:tabLst>
                <a:tab pos="2514600" algn="l"/>
                <a:tab pos="5019675" algn="l"/>
              </a:tabLst>
            </a:pPr>
            <a:r>
              <a:rPr lang="en-US" sz="2800" dirty="0"/>
              <a:t>High Credibility 	Lacks Credibility 	Medium</a:t>
            </a:r>
          </a:p>
          <a:p>
            <a:pPr>
              <a:buFont typeface="Wingdings" pitchFamily="2" charset="2"/>
              <a:buNone/>
              <a:tabLst>
                <a:tab pos="2514600" algn="l"/>
                <a:tab pos="5019675" algn="l"/>
              </a:tabLst>
            </a:pPr>
            <a:r>
              <a:rPr lang="en-US" sz="2800" dirty="0"/>
              <a:t>Lacks Credibility 	Lacks Credibility 	High</a:t>
            </a:r>
          </a:p>
          <a:p>
            <a:pPr>
              <a:buFont typeface="Wingdings" pitchFamily="2" charset="2"/>
              <a:buNone/>
              <a:tabLst>
                <a:tab pos="1970088" algn="l"/>
                <a:tab pos="4843463" algn="l"/>
              </a:tabLst>
            </a:pPr>
            <a:endParaRPr lang="en-US" sz="2400" dirty="0"/>
          </a:p>
          <a:p>
            <a:pPr>
              <a:buFont typeface="Wingdings" pitchFamily="2" charset="2"/>
              <a:buNone/>
              <a:tabLst>
                <a:tab pos="1970088" algn="l"/>
                <a:tab pos="4843463" algn="l"/>
              </a:tabLst>
            </a:pPr>
            <a:endParaRPr lang="en-US" sz="2400" dirty="0"/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1070155" y="2369119"/>
            <a:ext cx="678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 dirty="0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6251755" y="1835719"/>
            <a:ext cx="0" cy="304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 dirty="0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3737155" y="1835719"/>
            <a:ext cx="0" cy="297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 dirty="0"/>
          </a:p>
        </p:txBody>
      </p:sp>
      <p:sp>
        <p:nvSpPr>
          <p:cNvPr id="2" name="Rounded Rectangular Callout 1"/>
          <p:cNvSpPr/>
          <p:nvPr/>
        </p:nvSpPr>
        <p:spPr>
          <a:xfrm>
            <a:off x="296260" y="4565257"/>
            <a:ext cx="5562600" cy="2027238"/>
          </a:xfrm>
          <a:prstGeom prst="wedgeRoundRectCallout">
            <a:avLst>
              <a:gd name="adj1" fmla="val 68427"/>
              <a:gd name="adj2" fmla="val -1463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000" dirty="0"/>
              <a:t>If we combine the claim and the source together.</a:t>
            </a:r>
          </a:p>
          <a:p>
            <a:pPr algn="ctr"/>
            <a:endParaRPr lang="en-AU" sz="2000" dirty="0"/>
          </a:p>
          <a:p>
            <a:pPr algn="ctr"/>
            <a:r>
              <a:rPr lang="en-AU" sz="2000" dirty="0"/>
              <a:t>We can work out the suspicion level.</a:t>
            </a:r>
          </a:p>
          <a:p>
            <a:pPr algn="ctr"/>
            <a:endParaRPr lang="en-AU" sz="2000" dirty="0"/>
          </a:p>
          <a:p>
            <a:pPr algn="ctr"/>
            <a:r>
              <a:rPr lang="en-AU" sz="2000" dirty="0"/>
              <a:t>E.g. High credibility claim but low credibility source is medium suspicion level.</a:t>
            </a:r>
          </a:p>
        </p:txBody>
      </p:sp>
      <p:pic>
        <p:nvPicPr>
          <p:cNvPr id="5122" name="Picture 2" descr="http://www.clker.com/cliparts/c/8/6/a/11949850601793037291magnifing_glass_gino_riv_01.svg.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90" y="4603817"/>
            <a:ext cx="1732058" cy="17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7311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1670" y="1158746"/>
            <a:ext cx="7315200" cy="837590"/>
          </a:xfrm>
        </p:spPr>
        <p:txBody>
          <a:bodyPr/>
          <a:lstStyle/>
          <a:p>
            <a:r>
              <a:rPr lang="en-US" sz="4000" dirty="0">
                <a:latin typeface="Arial Narrow" pitchFamily="34" charset="0"/>
              </a:rPr>
              <a:t>Claims Lacking Credibility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01670" y="1996336"/>
            <a:ext cx="7696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u="sng" dirty="0"/>
              <a:t>A claim lacks credibility: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it conflicts with our </a:t>
            </a:r>
            <a:r>
              <a:rPr lang="en-US" b="1" u="sng" dirty="0">
                <a:solidFill>
                  <a:srgbClr val="659200"/>
                </a:solidFill>
              </a:rPr>
              <a:t>observations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Nick has purple hair.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When it conflicts with what we think we know</a:t>
            </a:r>
            <a:br>
              <a:rPr lang="en-US" dirty="0"/>
            </a:br>
            <a:r>
              <a:rPr lang="en-US" dirty="0">
                <a:solidFill>
                  <a:srgbClr val="659200"/>
                </a:solidFill>
              </a:rPr>
              <a:t>(</a:t>
            </a:r>
            <a:r>
              <a:rPr lang="en-US" b="1" u="sng" dirty="0">
                <a:solidFill>
                  <a:srgbClr val="659200"/>
                </a:solidFill>
              </a:rPr>
              <a:t>background knowledge</a:t>
            </a:r>
            <a:r>
              <a:rPr lang="en-US" dirty="0">
                <a:solidFill>
                  <a:srgbClr val="659200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2 + 3 = 11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When it conflicts with </a:t>
            </a:r>
            <a:r>
              <a:rPr lang="en-US" b="1" u="sng" dirty="0">
                <a:solidFill>
                  <a:srgbClr val="659200"/>
                </a:solidFill>
              </a:rPr>
              <a:t>credible claims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</a:rPr>
              <a:t>The Sun revolves around the Earth.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1F96-CDC1-4DE3-8C17-DA749750953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2" descr="http://images.clipartpanda.com/earth-science-clipart-wpid-Clipart252B77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079" y="5414165"/>
            <a:ext cx="1524922" cy="128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Arrow 1"/>
          <p:cNvSpPr/>
          <p:nvPr/>
        </p:nvSpPr>
        <p:spPr>
          <a:xfrm>
            <a:off x="6709870" y="3123590"/>
            <a:ext cx="1068935" cy="45811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Left Arrow 6"/>
          <p:cNvSpPr/>
          <p:nvPr/>
        </p:nvSpPr>
        <p:spPr>
          <a:xfrm>
            <a:off x="4259270" y="4497935"/>
            <a:ext cx="1068935" cy="45811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Left Arrow 7"/>
          <p:cNvSpPr/>
          <p:nvPr/>
        </p:nvSpPr>
        <p:spPr>
          <a:xfrm>
            <a:off x="6826000" y="5566870"/>
            <a:ext cx="520280" cy="45811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3162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58115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448966" y="1443835"/>
            <a:ext cx="8093365" cy="4581149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800" dirty="0"/>
          </a:p>
          <a:p>
            <a:pPr algn="ctr"/>
            <a:r>
              <a:rPr lang="en-AU" sz="3800" dirty="0"/>
              <a:t>Now Let’s Look At The Theme Of This Week.</a:t>
            </a:r>
          </a:p>
          <a:p>
            <a:pPr algn="ctr"/>
            <a:endParaRPr lang="en-AU" sz="3800" dirty="0"/>
          </a:p>
          <a:p>
            <a:pPr algn="ctr"/>
            <a:r>
              <a:rPr lang="en-AU" sz="3800" dirty="0"/>
              <a:t>Credibility With Regards To Social Media!</a:t>
            </a:r>
            <a:br>
              <a:rPr lang="en-AU" sz="3800" dirty="0"/>
            </a:br>
            <a:endParaRPr lang="en-AU" sz="3800" dirty="0"/>
          </a:p>
        </p:txBody>
      </p:sp>
    </p:spTree>
    <p:extLst>
      <p:ext uri="{BB962C8B-B14F-4D97-AF65-F5344CB8AC3E}">
        <p14:creationId xmlns:p14="http://schemas.microsoft.com/office/powerpoint/2010/main" val="2584346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749245"/>
            <a:ext cx="7940660" cy="763525"/>
          </a:xfrm>
        </p:spPr>
        <p:txBody>
          <a:bodyPr>
            <a:normAutofit fontScale="90000"/>
          </a:bodyPr>
          <a:lstStyle/>
          <a:p>
            <a:r>
              <a:rPr lang="en-AU" dirty="0"/>
              <a:t>China Cracks Down on Internet Rumors to Protect "Social Media Credibility"</a:t>
            </a:r>
            <a:br>
              <a:rPr lang="en-AU" dirty="0"/>
            </a:b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2969221" y="6330395"/>
            <a:ext cx="3960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2"/>
              </a:rPr>
              <a:t>Source: https://youtu.be/4YYGOVcukmE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75" y="2665475"/>
            <a:ext cx="7083175" cy="352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57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2" y="1016298"/>
            <a:ext cx="7940660" cy="763525"/>
          </a:xfrm>
        </p:spPr>
        <p:txBody>
          <a:bodyPr/>
          <a:lstStyle/>
          <a:p>
            <a:r>
              <a:rPr lang="en-AU" dirty="0"/>
              <a:t>Social Media &amp; News (PCQ Activity)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97648"/>
              </p:ext>
            </p:extLst>
          </p:nvPr>
        </p:nvGraphicFramePr>
        <p:xfrm>
          <a:off x="143554" y="2665471"/>
          <a:ext cx="8856891" cy="33417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2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999">
                <a:tc>
                  <a:txBody>
                    <a:bodyPr/>
                    <a:lstStyle/>
                    <a:p>
                      <a:r>
                        <a:rPr lang="en-AU" sz="1600" dirty="0"/>
                        <a:t>Pro’s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Con’s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40">
                <a:tc>
                  <a:txBody>
                    <a:bodyPr/>
                    <a:lstStyle/>
                    <a:p>
                      <a:r>
                        <a:rPr lang="en-AU" sz="1600" dirty="0"/>
                        <a:t>Get notice</a:t>
                      </a:r>
                      <a:r>
                        <a:rPr lang="en-AU" sz="1600" baseline="0" dirty="0"/>
                        <a:t> of new events very quickly (e.g. Twitter).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You</a:t>
                      </a:r>
                      <a:r>
                        <a:rPr lang="en-AU" sz="1600" baseline="0" dirty="0"/>
                        <a:t> can’t rely on the credibility of all the sources.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If</a:t>
                      </a:r>
                      <a:r>
                        <a:rPr lang="en-AU" sz="1600" baseline="0" dirty="0"/>
                        <a:t> I don’t rely on Social Media, h</a:t>
                      </a:r>
                      <a:r>
                        <a:rPr lang="en-AU" sz="1600" dirty="0"/>
                        <a:t>ow do I find out news</a:t>
                      </a:r>
                      <a:r>
                        <a:rPr lang="en-AU" sz="1600" baseline="0" dirty="0"/>
                        <a:t> and events in the quickest way possible?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999"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999"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99"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999"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3555" y="1701088"/>
            <a:ext cx="8856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Let’s fill out this table to determine the pro’s, con’s and any questions as </a:t>
            </a:r>
            <a:r>
              <a:rPr lang="en-US" sz="2400" u="sng" dirty="0"/>
              <a:t>to whether social media is a benefit or hindrance to breaking news</a:t>
            </a:r>
            <a:r>
              <a:rPr lang="en-US" sz="2400" dirty="0"/>
              <a:t>.</a:t>
            </a:r>
            <a:endParaRPr lang="en-AU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130" y="619093"/>
            <a:ext cx="1171993" cy="11719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0716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17900" y="985721"/>
            <a:ext cx="6719020" cy="763525"/>
          </a:xfrm>
        </p:spPr>
        <p:txBody>
          <a:bodyPr/>
          <a:lstStyle/>
          <a:p>
            <a:r>
              <a:rPr lang="en-AU" dirty="0"/>
              <a:t>Social Media Accuracy Checklist!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3555" y="1749246"/>
            <a:ext cx="8704185" cy="44284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b="1" dirty="0">
                <a:solidFill>
                  <a:srgbClr val="659200"/>
                </a:solidFill>
              </a:rPr>
              <a:t>Here are some items to consider that can help determine authenticity of Social Media posts: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Location of the source </a:t>
            </a:r>
            <a:r>
              <a:rPr lang="en-AU" dirty="0"/>
              <a:t>- are they in the place they are tweeting or posting about?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Network</a:t>
            </a:r>
            <a:r>
              <a:rPr lang="en-AU" dirty="0"/>
              <a:t> - who is in their network and who follows them? Do I know this account?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Content</a:t>
            </a:r>
            <a:r>
              <a:rPr lang="en-AU" dirty="0"/>
              <a:t> - Can the information be corroborated from other sources?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Contextual updates </a:t>
            </a:r>
            <a:r>
              <a:rPr lang="en-AU" dirty="0"/>
              <a:t>- Do they usually post or tweet on this topic? If so, what did past or updated posts say? Do they fill in more details?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Age</a:t>
            </a:r>
            <a:r>
              <a:rPr lang="en-AU" dirty="0"/>
              <a:t> - What is the age of the account in question? Be wary of recently created accounts.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Reliability</a:t>
            </a:r>
            <a:r>
              <a:rPr lang="en-AU" dirty="0"/>
              <a:t> - Is the source of information reliable?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12516" y="5872280"/>
            <a:ext cx="4378964" cy="916230"/>
          </a:xfrm>
          <a:prstGeom prst="wedgeRoundRectCallout">
            <a:avLst>
              <a:gd name="adj1" fmla="val 30628"/>
              <a:gd name="adj2" fmla="val -69010"/>
              <a:gd name="adj3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i="1" u="sng" dirty="0">
                <a:solidFill>
                  <a:schemeClr val="bg1"/>
                </a:solidFill>
              </a:rPr>
              <a:t>Can you think of any others?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0441" y="6158935"/>
            <a:ext cx="4507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Source: Sheridan Libraries - Johns Hopkins University </a:t>
            </a:r>
            <a:r>
              <a:rPr lang="en-AU" sz="1400" dirty="0">
                <a:hlinkClick r:id="rId2"/>
              </a:rPr>
              <a:t>http://guides.library.jhu.edu/c.php?g=202581&amp;p=1335031</a:t>
            </a:r>
            <a:endParaRPr lang="en-AU" sz="1400" dirty="0"/>
          </a:p>
        </p:txBody>
      </p:sp>
      <p:pic>
        <p:nvPicPr>
          <p:cNvPr id="11" name="Picture 2" descr="http://www.clker.com/cliparts/c/8/6/a/11949850601793037291magnifing_glass_gino_riv_01.svg.m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005" y="5049955"/>
            <a:ext cx="1076600" cy="108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614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392581"/>
            <a:ext cx="3817625" cy="1143000"/>
          </a:xfrm>
        </p:spPr>
        <p:txBody>
          <a:bodyPr/>
          <a:lstStyle/>
          <a:p>
            <a:r>
              <a:rPr lang="en-AU" dirty="0"/>
              <a:t>In Conclusion…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3555" y="1443835"/>
            <a:ext cx="8812995" cy="4497935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Credibility can be a survival tool and maybe your most important asset for your career and life.</a:t>
            </a:r>
          </a:p>
          <a:p>
            <a:pPr>
              <a:buFont typeface="Wingdings" panose="05000000000000000000" pitchFamily="2" charset="2"/>
              <a:buChar char="ü"/>
            </a:pPr>
            <a:endParaRPr lang="en-AU" dirty="0"/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Interested parties can influence a claims credibility.</a:t>
            </a:r>
          </a:p>
          <a:p>
            <a:pPr>
              <a:buFont typeface="Wingdings" panose="05000000000000000000" pitchFamily="2" charset="2"/>
              <a:buChar char="ü"/>
            </a:pPr>
            <a:endParaRPr lang="en-AU" dirty="0"/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Review the credibility table to see the suspicion level of a source.</a:t>
            </a:r>
          </a:p>
          <a:p>
            <a:pPr>
              <a:buFont typeface="Wingdings" panose="05000000000000000000" pitchFamily="2" charset="2"/>
              <a:buChar char="ü"/>
            </a:pPr>
            <a:endParaRPr lang="en-AU" dirty="0"/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China is cracking down on Internet rumours!</a:t>
            </a:r>
          </a:p>
          <a:p>
            <a:pPr>
              <a:buFont typeface="Wingdings" panose="05000000000000000000" pitchFamily="2" charset="2"/>
              <a:buChar char="ü"/>
            </a:pPr>
            <a:endParaRPr lang="en-AU" dirty="0"/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Sometimes a single person can cause a melt down on Twitter from fake Tweets!</a:t>
            </a:r>
          </a:p>
          <a:p>
            <a:pPr>
              <a:buFont typeface="Wingdings" panose="05000000000000000000" pitchFamily="2" charset="2"/>
              <a:buChar char="ü"/>
            </a:pPr>
            <a:endParaRPr lang="en-AU" dirty="0"/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Cornell University students found a way to spot online fake reviews and for social media Johns Hopkins University has established guidelines for assessing social media posts.</a:t>
            </a:r>
          </a:p>
        </p:txBody>
      </p:sp>
      <p:pic>
        <p:nvPicPr>
          <p:cNvPr id="2050" name="Picture 2" descr="http://andrewpegodadotcom.files.wordpress.com/2013/06/credibilityzero.png?w=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50" y="5568097"/>
            <a:ext cx="2857500" cy="1247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6" y="1596540"/>
            <a:ext cx="8658224" cy="5039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" y="222195"/>
            <a:ext cx="2516049" cy="1291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08" y="6162370"/>
            <a:ext cx="8786905" cy="1391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07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22195"/>
            <a:ext cx="6719020" cy="763525"/>
          </a:xfrm>
        </p:spPr>
        <p:txBody>
          <a:bodyPr>
            <a:normAutofit/>
          </a:bodyPr>
          <a:lstStyle/>
          <a:p>
            <a:r>
              <a:rPr lang="en-AU" b="1" dirty="0"/>
              <a:t>Take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720" y="2054655"/>
            <a:ext cx="6719019" cy="3046732"/>
          </a:xfrm>
          <a:prstGeom prst="wedgeRoundRectCallout">
            <a:avLst>
              <a:gd name="adj1" fmla="val -43739"/>
              <a:gd name="adj2" fmla="val 85381"/>
              <a:gd name="adj3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3200" dirty="0"/>
              <a:t>From today’s class and our group discussions.</a:t>
            </a:r>
          </a:p>
          <a:p>
            <a:pPr marL="0" indent="0">
              <a:buNone/>
            </a:pPr>
            <a:br>
              <a:rPr lang="en-AU" sz="3200" dirty="0"/>
            </a:br>
            <a:r>
              <a:rPr lang="en-AU" sz="3200" dirty="0"/>
              <a:t>Take 5 minutes to jot down the main things you learned today…. What are your ‘takeaways’.</a:t>
            </a:r>
          </a:p>
          <a:p>
            <a:pPr marL="0" indent="0">
              <a:buNone/>
            </a:pPr>
            <a:endParaRPr lang="en-AU" sz="3200" dirty="0"/>
          </a:p>
        </p:txBody>
      </p:sp>
      <p:pic>
        <p:nvPicPr>
          <p:cNvPr id="1028" name="Picture 4" descr="https://upload.wikimedia.org/wikipedia/commons/a/a4/Clock_face_one_ha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56301"/>
            <a:ext cx="1638187" cy="165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lker.com/cliparts/8/p/O/f/S/y/pen-and-paper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755" y="4803345"/>
            <a:ext cx="1745785" cy="189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723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/>
          <p:cNvSpPr/>
          <p:nvPr/>
        </p:nvSpPr>
        <p:spPr>
          <a:xfrm>
            <a:off x="143555" y="1596540"/>
            <a:ext cx="8856890" cy="5039265"/>
          </a:xfrm>
          <a:prstGeom prst="cloudCallout">
            <a:avLst>
              <a:gd name="adj1" fmla="val -41637"/>
              <a:gd name="adj2" fmla="val 4518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FFFF00"/>
                </a:solidFill>
              </a:rPr>
              <a:t>Readings:</a:t>
            </a:r>
          </a:p>
          <a:p>
            <a:pPr algn="ctr"/>
            <a:endParaRPr lang="en-AU" dirty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AU" b="1" dirty="0"/>
              <a:t>Measuring Social Media Credibility: A Study on a Measure of Blog Credibility</a:t>
            </a:r>
          </a:p>
          <a:p>
            <a:pPr algn="ctr"/>
            <a:r>
              <a:rPr lang="en-AU" sz="1600" dirty="0">
                <a:hlinkClick r:id="rId2"/>
              </a:rPr>
              <a:t>http://www.instituteforpr.org/wp-content/uploads/BlogCredibility_101210.pdf</a:t>
            </a:r>
            <a:endParaRPr lang="en-AU" sz="1600" dirty="0"/>
          </a:p>
          <a:p>
            <a:pPr algn="ctr"/>
            <a:endParaRPr lang="en-AU" sz="1600" dirty="0"/>
          </a:p>
          <a:p>
            <a:pPr algn="ctr"/>
            <a:r>
              <a:rPr lang="en-AU" b="1" dirty="0"/>
              <a:t>The online task for week 3 is to find a non-credible news article that was blown out of proportion </a:t>
            </a:r>
            <a:r>
              <a:rPr lang="en-AU" b="1" dirty="0">
                <a:solidFill>
                  <a:srgbClr val="FF0000"/>
                </a:solidFill>
                <a:highlight>
                  <a:srgbClr val="FFFF00"/>
                </a:highlight>
              </a:rPr>
              <a:t>and post it &amp; discuss on the </a:t>
            </a:r>
            <a:r>
              <a:rPr lang="en-AU" b="1" u="sng" dirty="0">
                <a:solidFill>
                  <a:srgbClr val="FF0000"/>
                </a:solidFill>
                <a:highlight>
                  <a:srgbClr val="FFFF00"/>
                </a:highlight>
              </a:rPr>
              <a:t>Week 3 CloudDeakin discussion board</a:t>
            </a:r>
            <a:r>
              <a:rPr lang="en-AU" b="1" u="sng" dirty="0">
                <a:solidFill>
                  <a:srgbClr val="FF0000"/>
                </a:solidFill>
              </a:rPr>
              <a:t>!</a:t>
            </a:r>
          </a:p>
          <a:p>
            <a:pPr algn="ctr"/>
            <a:endParaRPr lang="en-AU" sz="1600" dirty="0"/>
          </a:p>
          <a:p>
            <a:pPr algn="ctr"/>
            <a:endParaRPr lang="en-AU" sz="1600" dirty="0"/>
          </a:p>
          <a:p>
            <a:pPr algn="ctr"/>
            <a:endParaRPr lang="en-AU" sz="1600" dirty="0"/>
          </a:p>
        </p:txBody>
      </p:sp>
      <p:sp>
        <p:nvSpPr>
          <p:cNvPr id="3" name="Oval Callout 2"/>
          <p:cNvSpPr/>
          <p:nvPr/>
        </p:nvSpPr>
        <p:spPr>
          <a:xfrm>
            <a:off x="256385" y="680310"/>
            <a:ext cx="2901395" cy="12216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Any Questions?</a:t>
            </a:r>
          </a:p>
        </p:txBody>
      </p:sp>
      <p:pic>
        <p:nvPicPr>
          <p:cNvPr id="5" name="Picture 2" descr="http://cliparts.co/cliparts/pcq/Kd9/pcqKd9nR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66800"/>
            <a:ext cx="2656341" cy="17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6-Point Star 1"/>
          <p:cNvSpPr/>
          <p:nvPr/>
        </p:nvSpPr>
        <p:spPr>
          <a:xfrm>
            <a:off x="3350361" y="0"/>
            <a:ext cx="2688334" cy="1895296"/>
          </a:xfrm>
          <a:prstGeom prst="star6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AU" sz="2800" b="1" dirty="0"/>
              <a:t>End of Class!</a:t>
            </a:r>
          </a:p>
        </p:txBody>
      </p:sp>
    </p:spTree>
    <p:extLst>
      <p:ext uri="{BB962C8B-B14F-4D97-AF65-F5344CB8AC3E}">
        <p14:creationId xmlns:p14="http://schemas.microsoft.com/office/powerpoint/2010/main" val="706904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20" y="65746"/>
            <a:ext cx="5182820" cy="6792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E50DB4E-0451-4349-8CC6-685C1A0EA9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1214130"/>
            <a:ext cx="7329840" cy="852930"/>
          </a:xfrm>
        </p:spPr>
        <p:txBody>
          <a:bodyPr>
            <a:normAutofit/>
          </a:bodyPr>
          <a:lstStyle/>
          <a:p>
            <a:r>
              <a:rPr lang="en-AU" sz="3200" dirty="0">
                <a:solidFill>
                  <a:srgbClr val="659200"/>
                </a:solidFill>
              </a:rPr>
              <a:t>Critical Thinking Quote of the Week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8965" y="5414165"/>
            <a:ext cx="763525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400" dirty="0"/>
              <a:t>Rebecca Solnit is a famous writer who lives in San Francisco, California. She has written on a variety of subjects, including the environment, politics, place, and art.</a:t>
            </a:r>
            <a:endParaRPr lang="en-AU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j-ea"/>
              <a:cs typeface="+mj-cs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5488230" y="1886637"/>
            <a:ext cx="2748690" cy="1039970"/>
          </a:xfrm>
          <a:prstGeom prst="wedgeRoundRectCallout">
            <a:avLst>
              <a:gd name="adj1" fmla="val -95312"/>
              <a:gd name="adj2" fmla="val 446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/>
              <a:t>“Credibility is a basic survival tool</a:t>
            </a:r>
            <a:r>
              <a:rPr lang="en-AU" sz="2400" dirty="0"/>
              <a:t>.”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07" y="1901950"/>
            <a:ext cx="3848100" cy="2924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Flowchart: Alternate Process 4"/>
          <p:cNvSpPr/>
          <p:nvPr/>
        </p:nvSpPr>
        <p:spPr>
          <a:xfrm>
            <a:off x="4419295" y="3364038"/>
            <a:ext cx="4123035" cy="14620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Credibility can influence people's behaviours, patterns and thoughts. It can help determine if something or someone is trustworthy and believable.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C305E0-7D88-45D7-A435-2AC3A9B47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1749245"/>
            <a:ext cx="8246071" cy="458115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811200" y="1443835"/>
            <a:ext cx="4829735" cy="3359510"/>
          </a:xfrm>
          <a:prstGeom prst="cloudCallout">
            <a:avLst>
              <a:gd name="adj1" fmla="val -32042"/>
              <a:gd name="adj2" fmla="val 813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/>
          </a:p>
          <a:p>
            <a:pPr algn="ctr"/>
            <a:r>
              <a:rPr lang="en-AU" sz="4000" dirty="0"/>
              <a:t>So This Week Let’s Look At Credibility.</a:t>
            </a:r>
            <a:endParaRPr lang="en-AU" sz="2000" dirty="0"/>
          </a:p>
          <a:p>
            <a:pPr algn="ctr"/>
            <a:br>
              <a:rPr lang="en-AU" sz="2000" dirty="0"/>
            </a:br>
            <a:endParaRPr lang="en-AU" sz="2000" dirty="0"/>
          </a:p>
        </p:txBody>
      </p:sp>
      <p:sp>
        <p:nvSpPr>
          <p:cNvPr id="2" name="Horizontal Scroll 1"/>
          <p:cNvSpPr/>
          <p:nvPr/>
        </p:nvSpPr>
        <p:spPr>
          <a:xfrm>
            <a:off x="3961180" y="5108755"/>
            <a:ext cx="4581151" cy="1527050"/>
          </a:xfrm>
          <a:prstGeom prst="horizont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This week’s ULO – [1] Apply critical thinking techniques and IT discourse to identify and analyse problems from technical and non-technical perspectives.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671" y="177040"/>
            <a:ext cx="3970329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latin typeface="verdana" panose="020B0604030504040204" pitchFamily="34" charset="0"/>
              </a:rPr>
              <a:t>When there is no argument or support for a claim, it has to be evaluated through credibility!</a:t>
            </a:r>
            <a:endParaRPr lang="en-AU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FB3BA8-2484-42B9-98D4-6F95FD69C3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7165" y="30563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200" dirty="0"/>
              <a:t>Credibility in Business:</a:t>
            </a:r>
            <a:br>
              <a:rPr lang="en-AU" sz="3200" dirty="0"/>
            </a:br>
            <a:r>
              <a:rPr lang="en-AU" sz="3200" dirty="0"/>
              <a:t>“Your most important asset!”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1981086"/>
            <a:ext cx="8398775" cy="427574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AU" b="1" dirty="0"/>
              <a:t>Without credibility, everything you say to investors, potential partners or even your employees can be questioned. </a:t>
            </a:r>
          </a:p>
          <a:p>
            <a:pPr marL="0" indent="0">
              <a:buNone/>
            </a:pPr>
            <a:endParaRPr lang="en-AU" b="1" dirty="0"/>
          </a:p>
          <a:p>
            <a:r>
              <a:rPr lang="en-AU" dirty="0"/>
              <a:t>After you graduate and look to start your own business: What do you think sells your company to the outside world? </a:t>
            </a:r>
            <a:r>
              <a:rPr lang="en-AU" dirty="0">
                <a:solidFill>
                  <a:srgbClr val="659200"/>
                </a:solidFill>
              </a:rPr>
              <a:t>A promising idea? A great founding team? A solid intellectual property (IP) portfolio? </a:t>
            </a:r>
          </a:p>
          <a:p>
            <a:r>
              <a:rPr lang="en-AU" dirty="0"/>
              <a:t>These are great but….</a:t>
            </a:r>
            <a:r>
              <a:rPr lang="en-AU" dirty="0">
                <a:solidFill>
                  <a:srgbClr val="659200"/>
                </a:solidFill>
              </a:rPr>
              <a:t>credibility</a:t>
            </a:r>
            <a:r>
              <a:rPr lang="en-AU" dirty="0"/>
              <a:t> may be the most important asset, especially for a start-up company. </a:t>
            </a:r>
          </a:p>
          <a:p>
            <a:r>
              <a:rPr lang="en-AU" dirty="0">
                <a:solidFill>
                  <a:srgbClr val="659200"/>
                </a:solidFill>
              </a:rPr>
              <a:t>Credibility</a:t>
            </a:r>
            <a:r>
              <a:rPr lang="en-AU" dirty="0"/>
              <a:t> is the indicator with which </a:t>
            </a:r>
            <a:r>
              <a:rPr lang="en-AU" u="sng" dirty="0"/>
              <a:t>others judge you and, by extension, your company</a:t>
            </a:r>
            <a:r>
              <a:rPr lang="en-AU" dirty="0"/>
              <a:t>. It drives your ability to </a:t>
            </a:r>
            <a:r>
              <a:rPr lang="en-AU" u="sng" dirty="0"/>
              <a:t>raise capital, attract partners and hire the best employees</a:t>
            </a:r>
            <a:r>
              <a:rPr lang="en-AU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1093" y="6488668"/>
            <a:ext cx="928476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b="1" dirty="0"/>
              <a:t>Source</a:t>
            </a:r>
            <a:r>
              <a:rPr lang="en-AU" sz="1600" dirty="0"/>
              <a:t>: Nature Magazine </a:t>
            </a:r>
            <a:r>
              <a:rPr lang="en-AU" sz="1600" dirty="0">
                <a:hlinkClick r:id="rId4"/>
              </a:rPr>
              <a:t>http://www.nature.com/bioent/2009/090801/full/bioe.2009.8.html</a:t>
            </a:r>
            <a:endParaRPr lang="en-AU" sz="1600" dirty="0"/>
          </a:p>
          <a:p>
            <a:endParaRPr lang="en-AU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16785B-0E43-4B91-A237-3C056D62E2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Credibility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2054655"/>
            <a:ext cx="8246071" cy="458115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This is one of the </a:t>
            </a:r>
            <a:r>
              <a:rPr lang="en-AU" b="1" dirty="0"/>
              <a:t>most useful topics </a:t>
            </a:r>
            <a:r>
              <a:rPr lang="en-AU" dirty="0"/>
              <a:t>of the course!</a:t>
            </a:r>
          </a:p>
          <a:p>
            <a:pPr lvl="1"/>
            <a:r>
              <a:rPr lang="en-AU" dirty="0"/>
              <a:t>For study and for life in general</a:t>
            </a:r>
          </a:p>
          <a:p>
            <a:r>
              <a:rPr lang="en-AU" dirty="0"/>
              <a:t>Knowing how to </a:t>
            </a:r>
            <a:r>
              <a:rPr lang="en-AU" b="1" dirty="0"/>
              <a:t>critique and understand and evaluate </a:t>
            </a:r>
            <a:r>
              <a:rPr lang="en-AU" dirty="0"/>
              <a:t>information is important!</a:t>
            </a:r>
          </a:p>
          <a:p>
            <a:r>
              <a:rPr lang="en-AU" dirty="0"/>
              <a:t>This topic is really about whether </a:t>
            </a:r>
            <a:r>
              <a:rPr lang="en-AU" b="1" dirty="0"/>
              <a:t>claims are true or not!</a:t>
            </a:r>
          </a:p>
          <a:p>
            <a:pPr lvl="1"/>
            <a:r>
              <a:rPr lang="en-AU" dirty="0"/>
              <a:t>So the </a:t>
            </a:r>
            <a:r>
              <a:rPr lang="en-AU" u="sng" dirty="0"/>
              <a:t>careful determination </a:t>
            </a:r>
            <a:r>
              <a:rPr lang="en-AU" dirty="0"/>
              <a:t>of whether a claim is true or not…</a:t>
            </a:r>
          </a:p>
          <a:p>
            <a:pPr lvl="1"/>
            <a:r>
              <a:rPr lang="en-AU" dirty="0"/>
              <a:t>We need to verify the </a:t>
            </a:r>
            <a:r>
              <a:rPr lang="en-AU" b="1" dirty="0"/>
              <a:t>line of reasoning and ideas, </a:t>
            </a:r>
            <a:r>
              <a:rPr lang="en-AU" dirty="0"/>
              <a:t>that leads to the source of a claim (person or info)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691" y="28647"/>
            <a:ext cx="1647222" cy="2087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245" y="36362"/>
            <a:ext cx="2483280" cy="1600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5F6201-8D4D-4C62-9795-B2A4F4673F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06116"/>
            <a:ext cx="3664920" cy="763525"/>
          </a:xfrm>
        </p:spPr>
        <p:txBody>
          <a:bodyPr/>
          <a:lstStyle/>
          <a:p>
            <a:r>
              <a:rPr lang="en-AU" dirty="0"/>
              <a:t>Credibility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2360065"/>
            <a:ext cx="8398775" cy="4105011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dirty="0"/>
              <a:t>claim</a:t>
            </a:r>
            <a:r>
              <a:rPr lang="en-AU" dirty="0"/>
              <a:t> is something that in principle can be </a:t>
            </a:r>
            <a:r>
              <a:rPr lang="en-AU" i="1" u="sng" dirty="0"/>
              <a:t>true or false</a:t>
            </a:r>
          </a:p>
          <a:p>
            <a:pPr lvl="1"/>
            <a:r>
              <a:rPr lang="en-AU" dirty="0"/>
              <a:t>With a focus on the </a:t>
            </a:r>
            <a:r>
              <a:rPr lang="en-AU" b="1" dirty="0"/>
              <a:t>verification</a:t>
            </a:r>
            <a:r>
              <a:rPr lang="en-AU" dirty="0"/>
              <a:t> or </a:t>
            </a:r>
            <a:r>
              <a:rPr lang="en-AU" b="1" dirty="0"/>
              <a:t>lack there of </a:t>
            </a:r>
            <a:r>
              <a:rPr lang="en-AU" dirty="0"/>
              <a:t>claims/statements</a:t>
            </a:r>
          </a:p>
          <a:p>
            <a:r>
              <a:rPr lang="en-AU" b="1" dirty="0"/>
              <a:t>Truth</a:t>
            </a:r>
            <a:r>
              <a:rPr lang="en-AU" dirty="0"/>
              <a:t> is not a clear concept!</a:t>
            </a:r>
          </a:p>
          <a:p>
            <a:pPr lvl="1"/>
            <a:r>
              <a:rPr lang="en-AU" dirty="0"/>
              <a:t>For the purpose of the class lets look at </a:t>
            </a:r>
            <a:r>
              <a:rPr lang="en-AU" b="1" dirty="0"/>
              <a:t>credibility</a:t>
            </a:r>
            <a:r>
              <a:rPr lang="en-AU" dirty="0"/>
              <a:t> in the sense as to </a:t>
            </a:r>
            <a:r>
              <a:rPr lang="en-AU" b="1" dirty="0"/>
              <a:t>what can be verified </a:t>
            </a:r>
            <a:r>
              <a:rPr lang="en-AU" dirty="0"/>
              <a:t>by </a:t>
            </a:r>
            <a:r>
              <a:rPr lang="en-AU" b="1" dirty="0"/>
              <a:t>science</a:t>
            </a:r>
          </a:p>
          <a:p>
            <a:pPr lvl="1"/>
            <a:r>
              <a:rPr lang="en-AU" dirty="0"/>
              <a:t>Some things are true, </a:t>
            </a:r>
            <a:r>
              <a:rPr lang="en-AU" u="sng" dirty="0"/>
              <a:t>but how </a:t>
            </a:r>
            <a:r>
              <a:rPr lang="en-AU" dirty="0"/>
              <a:t>scientifically?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691" y="28647"/>
            <a:ext cx="1647222" cy="2087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836" y="204429"/>
            <a:ext cx="2483280" cy="1600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14BD4E-C419-4491-8E59-1CDC8B749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0516" y="17776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1458</Words>
  <Application>Microsoft Office PowerPoint</Application>
  <PresentationFormat>On-screen Show (4:3)</PresentationFormat>
  <Paragraphs>199</Paragraphs>
  <Slides>31</Slides>
  <Notes>3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Narrow</vt:lpstr>
      <vt:lpstr>Calibri</vt:lpstr>
      <vt:lpstr>verdana</vt:lpstr>
      <vt:lpstr>Wingdings</vt:lpstr>
      <vt:lpstr>Office Theme</vt:lpstr>
      <vt:lpstr> SIT105 – Thinking Technology and Design Class 03</vt:lpstr>
      <vt:lpstr>PowerPoint Presentation</vt:lpstr>
      <vt:lpstr>PowerPoint Presentation</vt:lpstr>
      <vt:lpstr>PowerPoint Presentation</vt:lpstr>
      <vt:lpstr>Critical Thinking Quote of the Week</vt:lpstr>
      <vt:lpstr>PowerPoint Presentation</vt:lpstr>
      <vt:lpstr>Credibility in Business: “Your most important asset!”</vt:lpstr>
      <vt:lpstr>Credibility</vt:lpstr>
      <vt:lpstr>Credibility</vt:lpstr>
      <vt:lpstr>Credibility</vt:lpstr>
      <vt:lpstr>Credibility:  Religious Discussion</vt:lpstr>
      <vt:lpstr>PowerPoint Presentation</vt:lpstr>
      <vt:lpstr>Police: Teenage Girl's Viral Tweet Was Kidnapping Hoax</vt:lpstr>
      <vt:lpstr>Following the News Article …Debate!  </vt:lpstr>
      <vt:lpstr>ACCC cracks down on fake reviews, sues Electrodry</vt:lpstr>
      <vt:lpstr>ACCC cracks down on fake reviews</vt:lpstr>
      <vt:lpstr>PowerPoint Presentation</vt:lpstr>
      <vt:lpstr>PowerPoint Presentation</vt:lpstr>
      <vt:lpstr>Suspicious Credibility</vt:lpstr>
      <vt:lpstr>Degrees of Credibility</vt:lpstr>
      <vt:lpstr>Interested Party</vt:lpstr>
      <vt:lpstr>Interested Party (person or group)</vt:lpstr>
      <vt:lpstr>Credibility / Suspicion Table</vt:lpstr>
      <vt:lpstr>Claims Lacking Credibility</vt:lpstr>
      <vt:lpstr>PowerPoint Presentation</vt:lpstr>
      <vt:lpstr>China Cracks Down on Internet Rumors to Protect "Social Media Credibility" </vt:lpstr>
      <vt:lpstr>Social Media &amp; News (PCQ Activity)</vt:lpstr>
      <vt:lpstr>Social Media Accuracy Checklist!</vt:lpstr>
      <vt:lpstr>In Conclusion…</vt:lpstr>
      <vt:lpstr>Take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2015-01-25T12:36:41Z</dcterms:created>
  <dcterms:modified xsi:type="dcterms:W3CDTF">2020-05-05T05:03:23Z</dcterms:modified>
</cp:coreProperties>
</file>